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0449"/>
  </p:normalViewPr>
  <p:slideViewPr>
    <p:cSldViewPr snapToGrid="0" snapToObjects="1">
      <p:cViewPr>
        <p:scale>
          <a:sx n="113" d="100"/>
          <a:sy n="113" d="100"/>
        </p:scale>
        <p:origin x="-2208" y="-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E9ADD-56DF-C648-8097-0DE3D5FCAF0E}" type="datetimeFigureOut">
              <a:rPr lang="en-US" smtClean="0"/>
              <a:t>11/1/15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944A3-882C-2A4A-A724-11706CBE0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51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to be overly didactic,</a:t>
            </a:r>
            <a:r>
              <a:rPr lang="en-US" baseline="0" dirty="0" smtClean="0"/>
              <a:t> but a database is a location where we can store data. Broadly speaking, this can include anything from files on your computer or a </a:t>
            </a:r>
            <a:r>
              <a:rPr lang="en-US" baseline="0" dirty="0" err="1" smtClean="0"/>
              <a:t>dropbox</a:t>
            </a:r>
            <a:r>
              <a:rPr lang="en-US" baseline="0" dirty="0" smtClean="0"/>
              <a:t> account to where NYSE trade data is stored or Facebook’s trillion photos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944A3-882C-2A4A-A724-11706CBE08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74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key component of databases is that they can be shared resources; you can simultaneously</a:t>
            </a:r>
            <a:r>
              <a:rPr lang="en-US" baseline="0" dirty="0" smtClean="0"/>
              <a:t> access the database from various locations</a:t>
            </a:r>
            <a:r>
              <a:rPr lang="en-US" dirty="0" smtClean="0"/>
              <a:t>.</a:t>
            </a:r>
            <a:r>
              <a:rPr lang="en-US" baseline="0" dirty="0" smtClean="0"/>
              <a:t> While there are numerous databases that are used only by one person (e.g., most programs internally use databases), this discussion focuses on their use as shared resources.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944A3-882C-2A4A-A724-11706CBE08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40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47AC-E880-D94B-9E1C-C5B84428947E}" type="datetimeFigureOut">
              <a:rPr lang="en-US" smtClean="0"/>
              <a:t>11/1/15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7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47AC-E880-D94B-9E1C-C5B84428947E}" type="datetimeFigureOut">
              <a:rPr lang="en-US" smtClean="0"/>
              <a:t>11/1/15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2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47AC-E880-D94B-9E1C-C5B84428947E}" type="datetimeFigureOut">
              <a:rPr lang="en-US" smtClean="0"/>
              <a:t>11/1/15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47AC-E880-D94B-9E1C-C5B84428947E}" type="datetimeFigureOut">
              <a:rPr lang="en-US" smtClean="0"/>
              <a:t>11/1/15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1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47AC-E880-D94B-9E1C-C5B84428947E}" type="datetimeFigureOut">
              <a:rPr lang="en-US" smtClean="0"/>
              <a:t>11/1/15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1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47AC-E880-D94B-9E1C-C5B84428947E}" type="datetimeFigureOut">
              <a:rPr lang="en-US" smtClean="0"/>
              <a:t>11/1/15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8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47AC-E880-D94B-9E1C-C5B84428947E}" type="datetimeFigureOut">
              <a:rPr lang="en-US" smtClean="0"/>
              <a:t>11/1/15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2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47AC-E880-D94B-9E1C-C5B84428947E}" type="datetimeFigureOut">
              <a:rPr lang="en-US" smtClean="0"/>
              <a:t>11/1/15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8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47AC-E880-D94B-9E1C-C5B84428947E}" type="datetimeFigureOut">
              <a:rPr lang="en-US" smtClean="0"/>
              <a:t>11/1/15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8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47AC-E880-D94B-9E1C-C5B84428947E}" type="datetimeFigureOut">
              <a:rPr lang="en-US" smtClean="0"/>
              <a:t>11/1/15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47AC-E880-D94B-9E1C-C5B84428947E}" type="datetimeFigureOut">
              <a:rPr lang="en-US" smtClean="0"/>
              <a:t>11/1/15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5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C47AC-E880-D94B-9E1C-C5B84428947E}" type="datetimeFigureOut">
              <a:rPr lang="en-US" smtClean="0"/>
              <a:t>11/1/15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84FDA-665F-6B4E-A7BC-6351CA44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3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MySQL Training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7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MySQL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857382" y="4001294"/>
            <a:ext cx="2759839" cy="66695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database?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395417" y="1825625"/>
            <a:ext cx="6759145" cy="4351338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in Render.302.jp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744" r="22482"/>
          <a:stretch/>
        </p:blipFill>
        <p:spPr>
          <a:xfrm>
            <a:off x="8623947" y="3186303"/>
            <a:ext cx="2729853" cy="26591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076" y="2895098"/>
            <a:ext cx="1833826" cy="22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6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H="1">
            <a:off x="5623572" y="2112387"/>
            <a:ext cx="121945" cy="10677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879367" y="2247588"/>
            <a:ext cx="1815768" cy="11422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879367" y="4280004"/>
            <a:ext cx="1020794" cy="815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6758609" y="5116737"/>
            <a:ext cx="2231069" cy="102728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92108" y="2949121"/>
            <a:ext cx="632853" cy="44073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loud 3"/>
          <p:cNvSpPr/>
          <p:nvPr/>
        </p:nvSpPr>
        <p:spPr>
          <a:xfrm>
            <a:off x="2441932" y="2931885"/>
            <a:ext cx="5003897" cy="2913533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963" y="3569719"/>
            <a:ext cx="1357609" cy="1637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949" r="5384" b="11746"/>
          <a:stretch/>
        </p:blipFill>
        <p:spPr>
          <a:xfrm>
            <a:off x="8479281" y="4693355"/>
            <a:ext cx="2889135" cy="1724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949" r="5384" b="11746"/>
          <a:stretch/>
        </p:blipFill>
        <p:spPr>
          <a:xfrm>
            <a:off x="7900161" y="828257"/>
            <a:ext cx="2889135" cy="17248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949" r="5384" b="11746"/>
          <a:stretch/>
        </p:blipFill>
        <p:spPr>
          <a:xfrm>
            <a:off x="497361" y="1455276"/>
            <a:ext cx="2889135" cy="17248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605828" y="520704"/>
            <a:ext cx="3359134" cy="17905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665161" y="2674427"/>
            <a:ext cx="3359134" cy="17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Database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04703"/>
            <a:ext cx="5157787" cy="550186"/>
          </a:xfrm>
        </p:spPr>
        <p:txBody>
          <a:bodyPr/>
          <a:lstStyle/>
          <a:p>
            <a:r>
              <a:rPr lang="en-US" dirty="0" smtClean="0"/>
              <a:t>Relational Databases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4889"/>
            <a:ext cx="3945943" cy="3684588"/>
          </a:xfrm>
        </p:spPr>
        <p:txBody>
          <a:bodyPr/>
          <a:lstStyle/>
          <a:p>
            <a:r>
              <a:rPr lang="en-US" dirty="0" smtClean="0"/>
              <a:t>Predominantly SQL and Microsoft Access</a:t>
            </a:r>
          </a:p>
          <a:p>
            <a:r>
              <a:rPr lang="en-US" dirty="0" smtClean="0"/>
              <a:t>Data generally can be expressed in a table format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56326" y="1494924"/>
            <a:ext cx="5183188" cy="459965"/>
          </a:xfrm>
        </p:spPr>
        <p:txBody>
          <a:bodyPr/>
          <a:lstStyle/>
          <a:p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56326" y="1954889"/>
            <a:ext cx="5183188" cy="3684588"/>
          </a:xfrm>
        </p:spPr>
        <p:txBody>
          <a:bodyPr/>
          <a:lstStyle/>
          <a:p>
            <a:r>
              <a:rPr lang="en-US" dirty="0" smtClean="0"/>
              <a:t>Everything else. Graphs and Key-Value stores are common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541" y="2820487"/>
            <a:ext cx="3326196" cy="37906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1426" y="6488668"/>
            <a:ext cx="277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Database (Facebook)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117492"/>
              </p:ext>
            </p:extLst>
          </p:nvPr>
        </p:nvGraphicFramePr>
        <p:xfrm>
          <a:off x="8946870" y="2954622"/>
          <a:ext cx="1399458" cy="2949056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399458"/>
              </a:tblGrid>
              <a:tr h="737264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</a:tr>
              <a:tr h="737264">
                <a:tc>
                  <a:txBody>
                    <a:bodyPr/>
                    <a:lstStyle/>
                    <a:p>
                      <a:r>
                        <a:rPr lang="en-US" dirty="0" smtClean="0"/>
                        <a:t>11322141</a:t>
                      </a:r>
                      <a:endParaRPr lang="en-US" dirty="0"/>
                    </a:p>
                  </a:txBody>
                  <a:tcPr/>
                </a:tc>
              </a:tr>
              <a:tr h="737264">
                <a:tc>
                  <a:txBody>
                    <a:bodyPr/>
                    <a:lstStyle/>
                    <a:p>
                      <a:r>
                        <a:rPr lang="en-US" dirty="0" smtClean="0"/>
                        <a:t>11322142</a:t>
                      </a:r>
                      <a:endParaRPr lang="en-US" dirty="0"/>
                    </a:p>
                  </a:txBody>
                  <a:tcPr/>
                </a:tc>
              </a:tr>
              <a:tr h="737264">
                <a:tc>
                  <a:txBody>
                    <a:bodyPr/>
                    <a:lstStyle/>
                    <a:p>
                      <a:r>
                        <a:rPr lang="en-US" dirty="0" smtClean="0"/>
                        <a:t>11322143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138" y="3399079"/>
            <a:ext cx="1212499" cy="79620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0068232" y="3797183"/>
            <a:ext cx="550607" cy="1160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106782" y="4545206"/>
            <a:ext cx="512057" cy="661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106781" y="5385864"/>
            <a:ext cx="642357" cy="225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138" y="4319160"/>
            <a:ext cx="1278340" cy="7239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884310" y="5385864"/>
            <a:ext cx="887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3.14159265358979…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t="9996"/>
          <a:stretch/>
        </p:blipFill>
        <p:spPr>
          <a:xfrm>
            <a:off x="460078" y="4067974"/>
            <a:ext cx="4341085" cy="243079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688649" y="6488668"/>
            <a:ext cx="166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Key-value store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738178" y="6488668"/>
            <a:ext cx="204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Relational Database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188541" y="1404703"/>
            <a:ext cx="7003459" cy="545329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3"/>
          <p:cNvSpPr txBox="1">
            <a:spLocks/>
          </p:cNvSpPr>
          <p:nvPr/>
        </p:nvSpPr>
        <p:spPr>
          <a:xfrm>
            <a:off x="839788" y="1954889"/>
            <a:ext cx="3945943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Predominantly SQL and Microsoft Access</a:t>
            </a:r>
          </a:p>
          <a:p>
            <a:r>
              <a:rPr lang="en-US" dirty="0" smtClean="0"/>
              <a:t>Data generally can be expressed in a table format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Database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04703"/>
            <a:ext cx="5157787" cy="550186"/>
          </a:xfrm>
        </p:spPr>
        <p:txBody>
          <a:bodyPr/>
          <a:lstStyle/>
          <a:p>
            <a:r>
              <a:rPr lang="en-US" dirty="0" smtClean="0"/>
              <a:t>Relational Databases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56326" y="1494924"/>
            <a:ext cx="5183188" cy="459965"/>
          </a:xfrm>
        </p:spPr>
        <p:txBody>
          <a:bodyPr/>
          <a:lstStyle/>
          <a:p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56326" y="1954889"/>
            <a:ext cx="5183188" cy="3684588"/>
          </a:xfrm>
        </p:spPr>
        <p:txBody>
          <a:bodyPr/>
          <a:lstStyle/>
          <a:p>
            <a:r>
              <a:rPr lang="en-US" dirty="0" smtClean="0"/>
              <a:t>Everything else. Graphs and Key-Value stores are common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163" y="2820487"/>
            <a:ext cx="3326196" cy="37906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1426" y="6488668"/>
            <a:ext cx="277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Database (Facebook)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117492"/>
              </p:ext>
            </p:extLst>
          </p:nvPr>
        </p:nvGraphicFramePr>
        <p:xfrm>
          <a:off x="8946870" y="2954622"/>
          <a:ext cx="1399458" cy="2949056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399458"/>
              </a:tblGrid>
              <a:tr h="737264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</a:tr>
              <a:tr h="737264">
                <a:tc>
                  <a:txBody>
                    <a:bodyPr/>
                    <a:lstStyle/>
                    <a:p>
                      <a:r>
                        <a:rPr lang="en-US" dirty="0" smtClean="0"/>
                        <a:t>11322141</a:t>
                      </a:r>
                      <a:endParaRPr lang="en-US" dirty="0"/>
                    </a:p>
                  </a:txBody>
                  <a:tcPr/>
                </a:tc>
              </a:tr>
              <a:tr h="737264">
                <a:tc>
                  <a:txBody>
                    <a:bodyPr/>
                    <a:lstStyle/>
                    <a:p>
                      <a:r>
                        <a:rPr lang="en-US" dirty="0" smtClean="0"/>
                        <a:t>11322142</a:t>
                      </a:r>
                      <a:endParaRPr lang="en-US" dirty="0"/>
                    </a:p>
                  </a:txBody>
                  <a:tcPr/>
                </a:tc>
              </a:tr>
              <a:tr h="737264">
                <a:tc>
                  <a:txBody>
                    <a:bodyPr/>
                    <a:lstStyle/>
                    <a:p>
                      <a:r>
                        <a:rPr lang="en-US" dirty="0" smtClean="0"/>
                        <a:t>11322143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138" y="3399079"/>
            <a:ext cx="1212499" cy="79620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0068232" y="3797183"/>
            <a:ext cx="550607" cy="1160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106782" y="4545206"/>
            <a:ext cx="512057" cy="661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106781" y="5385864"/>
            <a:ext cx="642357" cy="225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138" y="4319160"/>
            <a:ext cx="1278340" cy="7239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884310" y="5385864"/>
            <a:ext cx="887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3.14159265358979…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t="9996"/>
          <a:stretch/>
        </p:blipFill>
        <p:spPr>
          <a:xfrm>
            <a:off x="460078" y="4067974"/>
            <a:ext cx="4341085" cy="243079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688649" y="6488668"/>
            <a:ext cx="166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Key-value store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738178" y="6488668"/>
            <a:ext cx="204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Relational Database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88569" y="1404703"/>
            <a:ext cx="5041552" cy="545329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9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use MySQL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68923355"/>
              </p:ext>
            </p:extLst>
          </p:nvPr>
        </p:nvGraphicFramePr>
        <p:xfrm>
          <a:off x="939800" y="526476"/>
          <a:ext cx="10415588" cy="570275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03897"/>
                <a:gridCol w="2603897"/>
                <a:gridCol w="2603897"/>
                <a:gridCol w="2603897"/>
              </a:tblGrid>
              <a:tr h="506961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SQL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Excel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0696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Pros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Cons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Pros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Cons</a:t>
                      </a:r>
                      <a:endParaRPr lang="en-US" b="1" dirty="0"/>
                    </a:p>
                  </a:txBody>
                  <a:tcPr/>
                </a:tc>
              </a:tr>
              <a:tr h="875029">
                <a:tc>
                  <a:txBody>
                    <a:bodyPr/>
                    <a:lstStyle/>
                    <a:p>
                      <a:r>
                        <a:rPr lang="en-US" dirty="0" smtClean="0"/>
                        <a:t>Interfaces well with</a:t>
                      </a:r>
                      <a:r>
                        <a:rPr lang="en-US" baseline="0" dirty="0" smtClean="0"/>
                        <a:t> many programming languages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Steeper learning curve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Quick to start working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Difficult to replicate analysis</a:t>
                      </a:r>
                      <a:endParaRPr lang="en-US" dirty="0"/>
                    </a:p>
                  </a:txBody>
                  <a:tcPr/>
                </a:tc>
              </a:tr>
              <a:tr h="875029"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update data and repeat analysis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great for complex analysis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Able to store and analyze</a:t>
                      </a:r>
                      <a:r>
                        <a:rPr lang="en-US" baseline="0" dirty="0" smtClean="0"/>
                        <a:t> data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Nontrivial to update</a:t>
                      </a:r>
                      <a:endParaRPr lang="en-US" dirty="0"/>
                    </a:p>
                  </a:txBody>
                  <a:tcPr/>
                </a:tc>
              </a:tr>
              <a:tr h="875029">
                <a:tc>
                  <a:txBody>
                    <a:bodyPr/>
                    <a:lstStyle/>
                    <a:p>
                      <a:r>
                        <a:rPr lang="en-US" dirty="0" smtClean="0"/>
                        <a:t>Can maintain data integrity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Flexible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Difficult</a:t>
                      </a:r>
                      <a:r>
                        <a:rPr lang="en-US" baseline="0" dirty="0" smtClean="0"/>
                        <a:t> to scale (across data or users)</a:t>
                      </a:r>
                      <a:endParaRPr lang="en-US" dirty="0"/>
                    </a:p>
                  </a:txBody>
                  <a:tcPr/>
                </a:tc>
              </a:tr>
              <a:tr h="875029"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scale across data and</a:t>
                      </a:r>
                      <a:r>
                        <a:rPr lang="en-US" baseline="0" dirty="0" smtClean="0"/>
                        <a:t> users</a:t>
                      </a:r>
                      <a:r>
                        <a:rPr lang="en-US" dirty="0" smtClean="0"/>
                        <a:t> (within</a:t>
                      </a:r>
                      <a:r>
                        <a:rPr lang="en-US" baseline="0" dirty="0" smtClean="0"/>
                        <a:t> limits)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Able to make charts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great for complex analysis</a:t>
                      </a:r>
                      <a:endParaRPr lang="en-US" dirty="0"/>
                    </a:p>
                  </a:txBody>
                  <a:tcPr/>
                </a:tc>
              </a:tr>
              <a:tr h="506961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6"/>
                          </a:solidFill>
                        </a:rPr>
                        <a:t>Something that will differentiate you from many consultants</a:t>
                      </a:r>
                      <a:r>
                        <a:rPr lang="en-US" b="1" baseline="0" dirty="0" smtClean="0">
                          <a:solidFill>
                            <a:schemeClr val="accent6"/>
                          </a:solidFill>
                        </a:rPr>
                        <a:t> and </a:t>
                      </a:r>
                      <a:r>
                        <a:rPr lang="en-US" b="1" dirty="0" smtClean="0">
                          <a:solidFill>
                            <a:schemeClr val="accent6"/>
                          </a:solidFill>
                        </a:rPr>
                        <a:t>bankers</a:t>
                      </a:r>
                      <a:endParaRPr lang="en-US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learn the basics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22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97536163"/>
              </p:ext>
            </p:extLst>
          </p:nvPr>
        </p:nvGraphicFramePr>
        <p:xfrm>
          <a:off x="3156528" y="374076"/>
          <a:ext cx="5207794" cy="5428438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603897"/>
                <a:gridCol w="2603897"/>
              </a:tblGrid>
              <a:tr h="5069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SQL Use Cases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Excel Use Cases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06961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Monitoring a marketing campaign on an ongoing basis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Building a financial model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75029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Analyzing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user behavior on a website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Making graphs for a presentation or report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75029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Tracking sales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To-do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lists, contact lists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75029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Tracking historical input prices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75029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06961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47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338</Words>
  <Application>Microsoft Macintosh PowerPoint</Application>
  <PresentationFormat>Widescreen</PresentationFormat>
  <Paragraphs>67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MySQL Training</vt:lpstr>
      <vt:lpstr>What is MySQL</vt:lpstr>
      <vt:lpstr>What is a database?</vt:lpstr>
      <vt:lpstr>PowerPoint Presentation</vt:lpstr>
      <vt:lpstr>Common Database Types</vt:lpstr>
      <vt:lpstr>Common Database Types</vt:lpstr>
      <vt:lpstr>Why to use MySQL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Manek, Sameer</dc:creator>
  <cp:lastModifiedBy>Manek, Sameer</cp:lastModifiedBy>
  <cp:revision>26</cp:revision>
  <dcterms:created xsi:type="dcterms:W3CDTF">2015-09-20T19:12:53Z</dcterms:created>
  <dcterms:modified xsi:type="dcterms:W3CDTF">2015-11-01T21:05:00Z</dcterms:modified>
</cp:coreProperties>
</file>